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0" r:id="rId9"/>
    <p:sldId id="266" r:id="rId10"/>
    <p:sldId id="267" r:id="rId11"/>
    <p:sldId id="268" r:id="rId12"/>
    <p:sldId id="269" r:id="rId13"/>
    <p:sldId id="270" r:id="rId14"/>
    <p:sldId id="271" r:id="rId15"/>
    <p:sldId id="261" r:id="rId16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18"/>
      <p:bold r:id="rId19"/>
    </p:embeddedFont>
    <p:embeddedFont>
      <p:font typeface="Cambria Math" panose="02040503050406030204" pitchFamily="18" charset="0"/>
      <p:regular r:id="rId20"/>
    </p:embeddedFont>
    <p:embeddedFont>
      <p:font typeface="Source Code Pro" panose="020B0509030403020204" pitchFamily="49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8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7644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6696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5003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2094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2118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9090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528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942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903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6419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3722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7829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1803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9642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5507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_VrgWTKki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6">
                    <a:lumMod val="75000"/>
                  </a:schemeClr>
                </a:solidFill>
              </a:rPr>
              <a:t>TensorFlow</a:t>
            </a:r>
            <a:br>
              <a:rPr lang="en"/>
            </a:br>
            <a:r>
              <a:rPr lang="en" sz="4000"/>
              <a:t>Features in Images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3F3F3"/>
                </a:solidFill>
              </a:rPr>
              <a:t>COMP 4230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Image science 101: Convolutions</a:t>
            </a: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757FE09C-40EA-491C-8C0D-6BA99366D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59293"/>
            <a:ext cx="6111991" cy="2616716"/>
          </a:xfrm>
          <a:prstGeom prst="rect">
            <a:avLst/>
          </a:prstGeom>
        </p:spPr>
      </p:pic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5886449" y="1228674"/>
            <a:ext cx="3257551" cy="3743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 rtl="0">
              <a:spcBef>
                <a:spcPts val="0"/>
              </a:spcBef>
            </a:pPr>
            <a:r>
              <a:rPr lang="en"/>
              <a:t>Here is a 3x3 convolution (lower matrix in blue) that can be applied to the MNIST Nike boot image. The convolution would be computed on each pixel of the source image.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FB526C5-5CC2-4E8F-8754-2B43BDD02ADE}"/>
                  </a:ext>
                </a:extLst>
              </p:cNvPr>
              <p:cNvSpPr txBox="1"/>
              <p:nvPr/>
            </p:nvSpPr>
            <p:spPr>
              <a:xfrm>
                <a:off x="171450" y="4367893"/>
                <a:ext cx="3283335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×−1+64×0+128×−2+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48×.5+192×4.5+144×−1.5+</m:t>
                      </m:r>
                    </m:oMath>
                  </m:oMathPara>
                </a14:m>
                <a:endParaRPr lang="en-US" b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42×1.5+226×2+168×−3=577</m:t>
                      </m:r>
                    </m:oMath>
                  </m:oMathPara>
                </a14:m>
                <a:endParaRPr lang="en-US" b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FB526C5-5CC2-4E8F-8754-2B43BDD02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" y="4367893"/>
                <a:ext cx="3283335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8A39694B-53C9-4004-90C5-33E70BFE4011}"/>
              </a:ext>
            </a:extLst>
          </p:cNvPr>
          <p:cNvSpPr txBox="1"/>
          <p:nvPr/>
        </p:nvSpPr>
        <p:spPr>
          <a:xfrm>
            <a:off x="3967843" y="4106628"/>
            <a:ext cx="1201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matic SC" panose="00000500000000000000" pitchFamily="2" charset="-79"/>
                <a:cs typeface="Amatic SC" panose="00000500000000000000" pitchFamily="2" charset="-79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7740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Image science 101: Convolutions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55122" y="1228674"/>
            <a:ext cx="1428750" cy="3743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</a:pPr>
            <a:r>
              <a:rPr lang="en"/>
              <a:t>What do you see in these images?</a:t>
            </a:r>
          </a:p>
          <a:p>
            <a:pPr lvl="0" rtl="0">
              <a:spcBef>
                <a:spcPts val="0"/>
              </a:spcBef>
            </a:pPr>
            <a:endParaRPr lang="en"/>
          </a:p>
          <a:p>
            <a:pPr lvl="0" rtl="0">
              <a:spcBef>
                <a:spcPts val="0"/>
              </a:spcBef>
            </a:pPr>
            <a:r>
              <a:rPr lang="en" sz="1600">
                <a:solidFill>
                  <a:schemeClr val="accent4"/>
                </a:solidFill>
              </a:rPr>
              <a:t>Vertical</a:t>
            </a:r>
            <a:r>
              <a:rPr lang="en" sz="1600"/>
              <a:t> and </a:t>
            </a:r>
            <a:r>
              <a:rPr lang="en" sz="1600">
                <a:solidFill>
                  <a:schemeClr val="accent4"/>
                </a:solidFill>
              </a:rPr>
              <a:t>horizontal</a:t>
            </a:r>
            <a:r>
              <a:rPr lang="en" sz="1600"/>
              <a:t> features</a:t>
            </a:r>
          </a:p>
        </p:txBody>
      </p:sp>
      <p:pic>
        <p:nvPicPr>
          <p:cNvPr id="3" name="Picture 2" descr="Table&#10;&#10;Description automatically generated with medium confidence">
            <a:extLst>
              <a:ext uri="{FF2B5EF4-FFF2-40B4-BE49-F238E27FC236}">
                <a16:creationId xmlns:a16="http://schemas.microsoft.com/office/drawing/2014/main" id="{9B20A38B-D8B8-47CD-8B0E-29C71A64C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40" y="1271561"/>
            <a:ext cx="5795492" cy="1828800"/>
          </a:xfrm>
          <a:prstGeom prst="rect">
            <a:avLst/>
          </a:prstGeom>
        </p:spPr>
      </p:pic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498FFEF9-D053-403D-A938-CA7521EAE3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40" y="3100361"/>
            <a:ext cx="576072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4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Image science 101: Convolutions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8674"/>
            <a:ext cx="8520600" cy="3743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How do we build convolutions that will allow us to find features in an image?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How do we know which matrices will extract the right sort of visual patterns that will make the neural network better able to match images to categories?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>
                <a:solidFill>
                  <a:schemeClr val="accent5">
                    <a:lumMod val="75000"/>
                  </a:schemeClr>
                </a:solidFill>
              </a:rPr>
              <a:t>WE DON'T!!!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>
                <a:solidFill>
                  <a:schemeClr val="accent4">
                    <a:lumMod val="75000"/>
                  </a:schemeClr>
                </a:solidFill>
              </a:rPr>
              <a:t>We make learning the convolutions part of the set of parameters that the neural network model has to learn</a:t>
            </a:r>
          </a:p>
        </p:txBody>
      </p:sp>
    </p:spTree>
    <p:extLst>
      <p:ext uri="{BB962C8B-B14F-4D97-AF65-F5344CB8AC3E}">
        <p14:creationId xmlns:p14="http://schemas.microsoft.com/office/powerpoint/2010/main" val="23856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Image science </a:t>
            </a:r>
            <a:r>
              <a:rPr lang="en">
                <a:solidFill>
                  <a:schemeClr val="accent6"/>
                </a:solidFill>
              </a:rPr>
              <a:t>102</a:t>
            </a:r>
            <a:r>
              <a:rPr lang="en">
                <a:solidFill>
                  <a:schemeClr val="accent3"/>
                </a:solidFill>
              </a:rPr>
              <a:t>: Pooling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8674"/>
            <a:ext cx="8520600" cy="3743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Hi-resolution images have a lot of redundancy and so have information content that exceeds what is required to adequately represent various features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b="1">
                <a:solidFill>
                  <a:schemeClr val="accent6">
                    <a:lumMod val="75000"/>
                  </a:schemeClr>
                </a:solidFill>
              </a:rPr>
              <a:t>Pooling</a:t>
            </a:r>
            <a:r>
              <a:rPr lang="en"/>
              <a:t> is a technique that reduces the size of an image while preserving the feature information (and may also have the side-effect of enhancing some features)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24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Image science </a:t>
            </a:r>
            <a:r>
              <a:rPr lang="en">
                <a:solidFill>
                  <a:schemeClr val="accent6"/>
                </a:solidFill>
              </a:rPr>
              <a:t>102</a:t>
            </a:r>
            <a:r>
              <a:rPr lang="en">
                <a:solidFill>
                  <a:schemeClr val="accent3"/>
                </a:solidFill>
              </a:rPr>
              <a:t>: </a:t>
            </a:r>
            <a:r>
              <a:rPr lang="en">
                <a:solidFill>
                  <a:schemeClr val="accent5"/>
                </a:solidFill>
              </a:rPr>
              <a:t>Max Pooling</a:t>
            </a:r>
          </a:p>
        </p:txBody>
      </p:sp>
      <p:pic>
        <p:nvPicPr>
          <p:cNvPr id="3" name="Picture 2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4503315C-7E81-4C76-BD7D-ABABCFA2E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98" y="1154886"/>
            <a:ext cx="6698117" cy="3855264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7F174871-8213-4B52-B3CF-595111311E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987" y="39461"/>
            <a:ext cx="2618495" cy="25322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AF400E-003F-419E-A2EB-93ED08308253}"/>
              </a:ext>
            </a:extLst>
          </p:cNvPr>
          <p:cNvSpPr txBox="1"/>
          <p:nvPr/>
        </p:nvSpPr>
        <p:spPr>
          <a:xfrm>
            <a:off x="6995794" y="2571750"/>
            <a:ext cx="17861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Vertical filter followed by max pooling</a:t>
            </a:r>
            <a:endParaRPr lang="en-US" sz="18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  <p:extLst>
      <p:ext uri="{BB962C8B-B14F-4D97-AF65-F5344CB8AC3E}">
        <p14:creationId xmlns:p14="http://schemas.microsoft.com/office/powerpoint/2010/main" val="74893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Programmer's Guide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789680" y="1228675"/>
            <a:ext cx="5042620" cy="376729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endParaRPr lang="en">
              <a:hlinkClick r:id="rId3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>
              <a:hlinkClick r:id="rId3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>
              <a:hlinkClick r:id="rId3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>
              <a:hlinkClick r:id="rId3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>
                <a:hlinkClick r:id="rId3"/>
              </a:rPr>
              <a:t>ML Zero to Hero, Part </a:t>
            </a:r>
            <a:r>
              <a:rPr lang="en"/>
              <a:t>3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C68365E-DC3B-4AF0-8607-3848D300C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00" y="1074800"/>
            <a:ext cx="28575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ensorFlow: Advanced Techniques | A DeepLearning.AI ...">
            <a:extLst>
              <a:ext uri="{FF2B5EF4-FFF2-40B4-BE49-F238E27FC236}">
                <a16:creationId xmlns:a16="http://schemas.microsoft.com/office/drawing/2014/main" id="{80520653-33D7-41D0-99FC-FFB85E3AE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65212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ALERTS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Turn in work for Lab 1 by Friday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endParaRPr lang="en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Read Chapter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Debrief: Lab 0 &amp; Lab 1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8674"/>
            <a:ext cx="8520600" cy="37497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What is your impression of </a:t>
            </a:r>
            <a:r>
              <a:rPr lang="en">
                <a:solidFill>
                  <a:schemeClr val="accent6">
                    <a:lumMod val="75000"/>
                  </a:schemeClr>
                </a:solidFill>
              </a:rPr>
              <a:t>TensorFlow</a:t>
            </a:r>
            <a:r>
              <a:rPr lang="en"/>
              <a:t> at this point?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What questions do you have about these labs?</a:t>
            </a:r>
          </a:p>
          <a:p>
            <a:pPr marL="91440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Specifically about the individual tasks?</a:t>
            </a:r>
          </a:p>
          <a:p>
            <a:pPr marL="91440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Any technical issues using it?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So if you had to explain to someone what a neural network is doing, based on these labs how would you do it?</a:t>
            </a:r>
          </a:p>
          <a:p>
            <a:pPr marL="91440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/>
              <a:t>One way to answer this would be in terms of</a:t>
            </a:r>
            <a:br>
              <a:rPr lang="en"/>
            </a:br>
            <a:r>
              <a:rPr lang="en" b="1">
                <a:solidFill>
                  <a:schemeClr val="accent5"/>
                </a:solidFill>
              </a:rPr>
              <a:t>regression</a:t>
            </a:r>
            <a:r>
              <a:rPr lang="en"/>
              <a:t> &amp; </a:t>
            </a:r>
            <a:r>
              <a:rPr lang="en" b="1">
                <a:solidFill>
                  <a:schemeClr val="accent4"/>
                </a:solidFill>
              </a:rPr>
              <a:t>classification</a:t>
            </a:r>
            <a:r>
              <a:rPr lang="en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BCA8B-F699-4B8A-A07D-D1CCCA92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Machine Learning</a:t>
            </a:r>
          </a:p>
        </p:txBody>
      </p:sp>
      <p:pic>
        <p:nvPicPr>
          <p:cNvPr id="1028" name="Picture 4" descr="Regression vs classification machine learning algorithms">
            <a:extLst>
              <a:ext uri="{FF2B5EF4-FFF2-40B4-BE49-F238E27FC236}">
                <a16:creationId xmlns:a16="http://schemas.microsoft.com/office/drawing/2014/main" id="{554C1ABD-7E8E-497A-A395-9EFB1F9E5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7328"/>
            <a:ext cx="9144000" cy="348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70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Machine Learning: </a:t>
            </a:r>
            <a:r>
              <a:rPr lang="en">
                <a:solidFill>
                  <a:schemeClr val="accent5"/>
                </a:solidFill>
              </a:rPr>
              <a:t>Regression</a:t>
            </a:r>
            <a:r>
              <a:rPr lang="en"/>
              <a:t> vs. </a:t>
            </a:r>
            <a:r>
              <a:rPr lang="en">
                <a:solidFill>
                  <a:schemeClr val="accent4"/>
                </a:solidFill>
              </a:rPr>
              <a:t>Classification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DF9C6A-5000-495D-A87A-E02903A0D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228674"/>
            <a:ext cx="3999900" cy="3621975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5"/>
                </a:solidFill>
              </a:rPr>
              <a:t>A regression model seeks to predict a continuous quantity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A real valued function </a:t>
            </a:r>
            <a:r>
              <a:rPr lang="en-US" b="1">
                <a:solidFill>
                  <a:schemeClr val="accent6">
                    <a:lumMod val="75000"/>
                  </a:schemeClr>
                </a:solidFill>
              </a:rPr>
              <a:t>(3n+1)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Height, weight, volume, etc.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Time</a:t>
            </a:r>
          </a:p>
          <a:p>
            <a:r>
              <a:rPr lang="en-US"/>
              <a:t>For example, if we have a dataset containing age, number of jobs held, and income we could fit a regression model that predicts income from the other two variables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6DA5A-A104-47FC-8D9A-63A01CD2F82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04080" y="1228675"/>
            <a:ext cx="4236720" cy="3621974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4"/>
                </a:solidFill>
              </a:rPr>
              <a:t>A classification model seeks to predict a categorical quantity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Male or female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accent6">
                    <a:lumMod val="75000"/>
                  </a:schemeClr>
                </a:solidFill>
              </a:rPr>
              <a:t>Shoes, hats, shirts, pants, etc.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Low, medium, high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Freshman, Sophomore, Junior, Senior</a:t>
            </a:r>
          </a:p>
          <a:p>
            <a:pPr>
              <a:spcAft>
                <a:spcPts val="600"/>
              </a:spcAft>
            </a:pPr>
            <a:r>
              <a:rPr lang="en-US"/>
              <a:t>For example, if we have a dataset containing batting average, home runs, and runs batted in data for baseball players we could fit a classification model that predicts their being signed by the MLB</a:t>
            </a:r>
          </a:p>
          <a:p>
            <a:pPr>
              <a:spcAft>
                <a:spcPts val="600"/>
              </a:spcAft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Similarities: </a:t>
            </a:r>
            <a:r>
              <a:rPr lang="en">
                <a:solidFill>
                  <a:schemeClr val="accent5"/>
                </a:solidFill>
              </a:rPr>
              <a:t>Regression</a:t>
            </a:r>
            <a:r>
              <a:rPr lang="en"/>
              <a:t> vs. </a:t>
            </a:r>
            <a:r>
              <a:rPr lang="en">
                <a:solidFill>
                  <a:schemeClr val="accent4"/>
                </a:solidFill>
              </a:rPr>
              <a:t>Classification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DF9C6A-5000-495D-A87A-E02903A0D8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/>
              <a:t>Both are supervised learning algorithms, i.e. they both involve a response variable (target output of training).</a:t>
            </a:r>
          </a:p>
          <a:p>
            <a:pPr fontAlgn="base"/>
            <a:r>
              <a:rPr lang="en-US"/>
              <a:t>Both use one or more explanatory variables (input to training) to build models to predict some response.</a:t>
            </a:r>
          </a:p>
          <a:p>
            <a:pPr fontAlgn="base"/>
            <a:r>
              <a:rPr lang="en-US"/>
              <a:t>Both can be used to understand how changes in the values of explanatory variables affect the values of a response variable.</a:t>
            </a:r>
          </a:p>
        </p:txBody>
      </p:sp>
    </p:spTree>
    <p:extLst>
      <p:ext uri="{BB962C8B-B14F-4D97-AF65-F5344CB8AC3E}">
        <p14:creationId xmlns:p14="http://schemas.microsoft.com/office/powerpoint/2010/main" val="325718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Differences: </a:t>
            </a:r>
            <a:r>
              <a:rPr lang="en">
                <a:solidFill>
                  <a:schemeClr val="accent5"/>
                </a:solidFill>
              </a:rPr>
              <a:t>Regression</a:t>
            </a:r>
            <a:r>
              <a:rPr lang="en"/>
              <a:t> vs. </a:t>
            </a:r>
            <a:r>
              <a:rPr lang="en">
                <a:solidFill>
                  <a:schemeClr val="accent4"/>
                </a:solidFill>
              </a:rPr>
              <a:t>Classification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DF9C6A-5000-495D-A87A-E02903A0D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228674"/>
            <a:ext cx="8520600" cy="3546525"/>
          </a:xfrm>
        </p:spPr>
        <p:txBody>
          <a:bodyPr/>
          <a:lstStyle/>
          <a:p>
            <a:pPr fontAlgn="base"/>
            <a:r>
              <a:rPr lang="en-US"/>
              <a:t>Regression algorithms seek to predict a continuous quantity and classification algorithms seek to predict a class category or label.</a:t>
            </a:r>
          </a:p>
          <a:p>
            <a:pPr fontAlgn="base"/>
            <a:r>
              <a:rPr lang="en-US"/>
              <a:t>The way we measure the accuracy of regression and classification models differs.</a:t>
            </a:r>
          </a:p>
          <a:p>
            <a:pPr marL="457200" indent="-285750" fontAlgn="base">
              <a:buFont typeface="Arial" panose="020B0604020202020204" pitchFamily="34" charset="0"/>
              <a:buChar char="•"/>
            </a:pPr>
            <a:r>
              <a:rPr lang="en-US" sz="1600"/>
              <a:t>Regression uses continuous metric based in the differences between target and actual output (e.g., root mean squared error)</a:t>
            </a:r>
          </a:p>
          <a:p>
            <a:pPr marL="457200" indent="-285750" fontAlgn="base">
              <a:buFont typeface="Arial" panose="020B0604020202020204" pitchFamily="34" charset="0"/>
              <a:buChar char="•"/>
            </a:pPr>
            <a:r>
              <a:rPr lang="en-US" sz="1600"/>
              <a:t>Classification uses discrete percentage of correct cases relative to all cases</a:t>
            </a:r>
          </a:p>
        </p:txBody>
      </p:sp>
    </p:spTree>
    <p:extLst>
      <p:ext uri="{BB962C8B-B14F-4D97-AF65-F5344CB8AC3E}">
        <p14:creationId xmlns:p14="http://schemas.microsoft.com/office/powerpoint/2010/main" val="77641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6">
                    <a:lumMod val="75000"/>
                  </a:schemeClr>
                </a:solidFill>
              </a:rPr>
              <a:t>TensorFlow</a:t>
            </a:r>
            <a:r>
              <a:rPr lang="en"/>
              <a:t>: Detecting Features in Images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In the Fashion MNIST example we trained a network to recognize fixed-size, statically positioned, greyscale images. It performed moderately well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In the real world images are messier (how?)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What aspects of real-world images would our neural network design find challenging to learn?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We will develop some additional tools that allow feature extraction to become possible in our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Image science 101: Convolutions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8674"/>
            <a:ext cx="8520600" cy="37433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How are digital images stored?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So it is convenient to think of images as 2D matrices of numbers (or 3D for color images)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If you've ever worked with Photoshop you know that there are a large collection of filters and algorithms that can be applied to an image to transform how it looks</a:t>
            </a:r>
          </a:p>
          <a:p>
            <a:pPr marL="914400" lvl="0" indent="-228600" rtl="0">
              <a:spcBef>
                <a:spcPts val="0"/>
              </a:spcBef>
              <a:buChar char="●"/>
            </a:pPr>
            <a:r>
              <a:rPr lang="en" sz="1600"/>
              <a:t>Mathematically, these are most often linear algebra (or matrix) operations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A </a:t>
            </a:r>
            <a:r>
              <a:rPr lang="en" b="1">
                <a:solidFill>
                  <a:schemeClr val="tx1">
                    <a:lumMod val="75000"/>
                  </a:schemeClr>
                </a:solidFill>
              </a:rPr>
              <a:t>convolution</a:t>
            </a:r>
            <a:r>
              <a:rPr lang="en"/>
              <a:t> is a specific type of matrix-based filter</a:t>
            </a:r>
          </a:p>
        </p:txBody>
      </p:sp>
    </p:spTree>
    <p:extLst>
      <p:ext uri="{BB962C8B-B14F-4D97-AF65-F5344CB8AC3E}">
        <p14:creationId xmlns:p14="http://schemas.microsoft.com/office/powerpoint/2010/main" val="6271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759</Words>
  <Application>Microsoft Office PowerPoint</Application>
  <PresentationFormat>On-screen Show (16:9)</PresentationFormat>
  <Paragraphs>72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Amatic SC</vt:lpstr>
      <vt:lpstr>Source Code Pro</vt:lpstr>
      <vt:lpstr>Cambria Math</vt:lpstr>
      <vt:lpstr>beach-day</vt:lpstr>
      <vt:lpstr>TensorFlow Features in Images</vt:lpstr>
      <vt:lpstr>ALERTS</vt:lpstr>
      <vt:lpstr>Debrief: Lab 0 &amp; Lab 1</vt:lpstr>
      <vt:lpstr>Machine Learning</vt:lpstr>
      <vt:lpstr>Machine Learning: Regression vs. Classification</vt:lpstr>
      <vt:lpstr>Similarities: Regression vs. Classification</vt:lpstr>
      <vt:lpstr>Differences: Regression vs. Classification</vt:lpstr>
      <vt:lpstr>TensorFlow: Detecting Features in Images</vt:lpstr>
      <vt:lpstr>Image science 101: Convolutions</vt:lpstr>
      <vt:lpstr>Image science 101: Convolutions</vt:lpstr>
      <vt:lpstr>Image science 101: Convolutions</vt:lpstr>
      <vt:lpstr>Image science 101: Convolutions</vt:lpstr>
      <vt:lpstr>Image science 102: Pooling</vt:lpstr>
      <vt:lpstr>Image science 102: Max Pooling</vt:lpstr>
      <vt:lpstr>A Programmer's Guide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Unsupervised Learning</dc:title>
  <cp:lastModifiedBy>Stucki, David</cp:lastModifiedBy>
  <cp:revision>12</cp:revision>
  <dcterms:modified xsi:type="dcterms:W3CDTF">2024-09-26T22:00:28Z</dcterms:modified>
</cp:coreProperties>
</file>